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3" r:id="rId5"/>
    <p:sldId id="261" r:id="rId6"/>
    <p:sldId id="265" r:id="rId7"/>
    <p:sldId id="266" r:id="rId8"/>
    <p:sldId id="271" r:id="rId9"/>
    <p:sldId id="268" r:id="rId10"/>
    <p:sldId id="270" r:id="rId11"/>
    <p:sldId id="264" r:id="rId1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02C"/>
    <a:srgbClr val="3CD840"/>
    <a:srgbClr val="4CDF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9" autoAdjust="0"/>
    <p:restoredTop sz="94621" autoAdjust="0"/>
  </p:normalViewPr>
  <p:slideViewPr>
    <p:cSldViewPr snapToGrid="0">
      <p:cViewPr>
        <p:scale>
          <a:sx n="66" d="100"/>
          <a:sy n="66" d="100"/>
        </p:scale>
        <p:origin x="715" y="5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23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87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68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5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25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6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73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3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9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34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2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4">
              <a:lumMod val="20000"/>
              <a:lumOff val="80000"/>
            </a:schemeClr>
          </a:fgClr>
          <a:bgClr>
            <a:schemeClr val="accent4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EC1D-26AA-462E-A170-4AA09190E1E9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5C8A-6D9C-4BCA-9CBD-20AAEEA418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43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_nSE6a2v8Pk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916"/>
            <a:ext cx="9144000" cy="170408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11708"/>
          <a:stretch/>
        </p:blipFill>
        <p:spPr>
          <a:xfrm>
            <a:off x="362345" y="2903050"/>
            <a:ext cx="8219440" cy="23381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85" y="1683149"/>
            <a:ext cx="1088135" cy="1088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ゲーム概要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1p</a:t>
            </a:r>
            <a:endParaRPr lang="ja-JP" altLang="en-US" sz="24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88048" y="5860012"/>
            <a:ext cx="7968033" cy="654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cene3d>
              <a:camera prst="orthographicFront"/>
              <a:lightRig rig="threePt" dir="t">
                <a:rot lat="0" lon="0" rev="0"/>
              </a:lightRig>
            </a:scene3d>
            <a:sp3d extrusionH="38100" prstMaterial="plastic">
              <a:extrusionClr>
                <a:schemeClr val="bg1"/>
              </a:extrusionClr>
            </a:sp3d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最適順路を導き出せ！森の名ドライバー</a:t>
            </a:r>
            <a:r>
              <a:rPr kumimoji="1" lang="ja-JP" altLang="en-US" sz="32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「バスネーク」</a:t>
            </a:r>
            <a:endParaRPr kumimoji="1" lang="ja-JP" altLang="en-US" sz="32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72932" y="1413254"/>
            <a:ext cx="961371" cy="1401990"/>
            <a:chOff x="2513349" y="1350054"/>
            <a:chExt cx="753754" cy="1099217"/>
          </a:xfrm>
        </p:grpSpPr>
        <p:sp>
          <p:nvSpPr>
            <p:cNvPr id="15" name="角丸四角形吹き出し 14"/>
            <p:cNvSpPr/>
            <p:nvPr/>
          </p:nvSpPr>
          <p:spPr>
            <a:xfrm>
              <a:off x="2513349" y="1350054"/>
              <a:ext cx="753754" cy="1099217"/>
            </a:xfrm>
            <a:prstGeom prst="wedgeRoundRectCallout">
              <a:avLst>
                <a:gd name="adj1" fmla="val -78320"/>
                <a:gd name="adj2" fmla="val -140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05" y="1396975"/>
              <a:ext cx="488004" cy="9760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986" y="1458625"/>
              <a:ext cx="342479" cy="342479"/>
            </a:xfrm>
            <a:prstGeom prst="rect">
              <a:avLst/>
            </a:prstGeom>
          </p:spPr>
        </p:pic>
      </p:grpSp>
      <p:sp>
        <p:nvSpPr>
          <p:cNvPr id="17" name="正方形/長方形 16"/>
          <p:cNvSpPr/>
          <p:nvPr/>
        </p:nvSpPr>
        <p:spPr>
          <a:xfrm>
            <a:off x="520942" y="2410138"/>
            <a:ext cx="4095939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0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➊森には移動に困った動物が沢山！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9266" y="4814867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8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❸順番に目的地へ送ってあげよう！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344985" y="3215458"/>
            <a:ext cx="695574" cy="1391148"/>
            <a:chOff x="2938729" y="3075236"/>
            <a:chExt cx="622422" cy="124484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71" y="3826948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ハート 5"/>
          <p:cNvSpPr/>
          <p:nvPr/>
        </p:nvSpPr>
        <p:spPr>
          <a:xfrm rot="1178120">
            <a:off x="2458428" y="3441793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3500035" y="3212227"/>
            <a:ext cx="695574" cy="1391148"/>
            <a:chOff x="2938729" y="3075236"/>
            <a:chExt cx="622422" cy="1244844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1" y="3823717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ハート 29"/>
          <p:cNvSpPr/>
          <p:nvPr/>
        </p:nvSpPr>
        <p:spPr>
          <a:xfrm rot="1178120">
            <a:off x="4613478" y="3438562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5415250" y="3233882"/>
            <a:ext cx="695574" cy="1391148"/>
            <a:chOff x="2938729" y="3075236"/>
            <a:chExt cx="622422" cy="1244844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29" y="3075236"/>
              <a:ext cx="622422" cy="1244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261" y="3153867"/>
              <a:ext cx="436813" cy="436813"/>
            </a:xfrm>
            <a:prstGeom prst="rect">
              <a:avLst/>
            </a:prstGeom>
          </p:spPr>
        </p:pic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36" y="3845372"/>
            <a:ext cx="788144" cy="788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ハート 34"/>
          <p:cNvSpPr/>
          <p:nvPr/>
        </p:nvSpPr>
        <p:spPr>
          <a:xfrm rot="1178120">
            <a:off x="6528693" y="3460217"/>
            <a:ext cx="570988" cy="472242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5211" r="28850"/>
          <a:stretch/>
        </p:blipFill>
        <p:spPr>
          <a:xfrm>
            <a:off x="5415250" y="947925"/>
            <a:ext cx="2477150" cy="1879376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3136">
            <a:off x="7888410" y="990029"/>
            <a:ext cx="659030" cy="65903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18" name="正方形/長方形 17"/>
          <p:cNvSpPr/>
          <p:nvPr/>
        </p:nvSpPr>
        <p:spPr>
          <a:xfrm>
            <a:off x="4889902" y="2424709"/>
            <a:ext cx="4092032" cy="4618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➋そんな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動物</a:t>
            </a:r>
            <a:r>
              <a:rPr lang="ja-JP" altLang="en-US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達を腹に乗せ</a:t>
            </a:r>
            <a:r>
              <a:rPr lang="en-US" altLang="ja-JP" sz="2400" dirty="0" smtClean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…</a:t>
            </a:r>
            <a:endParaRPr kumimoji="1" lang="ja-JP" altLang="en-US" sz="2400" dirty="0">
              <a:solidFill>
                <a:schemeClr val="bg1"/>
              </a:solidFill>
              <a:effectLst>
                <a:glow rad="127000">
                  <a:schemeClr val="accent6">
                    <a:lumMod val="50000"/>
                  </a:schemeClr>
                </a:glo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26" y="2056393"/>
            <a:ext cx="297782" cy="297782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80" y="2005427"/>
            <a:ext cx="407579" cy="407579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25" name="スマイル 24"/>
          <p:cNvSpPr/>
          <p:nvPr/>
        </p:nvSpPr>
        <p:spPr>
          <a:xfrm rot="19972894">
            <a:off x="985311" y="1407358"/>
            <a:ext cx="553336" cy="553336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グループ化 258"/>
          <p:cNvGrpSpPr/>
          <p:nvPr/>
        </p:nvGrpSpPr>
        <p:grpSpPr>
          <a:xfrm>
            <a:off x="332964" y="1037624"/>
            <a:ext cx="2298189" cy="1716149"/>
            <a:chOff x="-3730011" y="2490233"/>
            <a:chExt cx="4069791" cy="3039075"/>
          </a:xfrm>
        </p:grpSpPr>
        <p:sp>
          <p:nvSpPr>
            <p:cNvPr id="260" name="片側の 2 つの角を丸めた四角形 259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5" name="楕円 264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6" name="楕円 265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7" name="楕円 266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sp>
        <p:nvSpPr>
          <p:cNvPr id="282" name="線吹き出し 2 (枠付き) 281"/>
          <p:cNvSpPr/>
          <p:nvPr/>
        </p:nvSpPr>
        <p:spPr>
          <a:xfrm>
            <a:off x="236450" y="3338599"/>
            <a:ext cx="8547550" cy="3365972"/>
          </a:xfrm>
          <a:prstGeom prst="borderCallout2">
            <a:avLst>
              <a:gd name="adj1" fmla="val -2114"/>
              <a:gd name="adj2" fmla="val 3579"/>
              <a:gd name="adj3" fmla="val -9959"/>
              <a:gd name="adj4" fmla="val 3828"/>
              <a:gd name="adj5" fmla="val -24761"/>
              <a:gd name="adj6" fmla="val 7664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3" name="線吹き出し 2 (枠付き) 272"/>
          <p:cNvSpPr/>
          <p:nvPr/>
        </p:nvSpPr>
        <p:spPr>
          <a:xfrm>
            <a:off x="3183039" y="901913"/>
            <a:ext cx="5240961" cy="2238011"/>
          </a:xfrm>
          <a:prstGeom prst="borderCallout2">
            <a:avLst>
              <a:gd name="adj1" fmla="val 19550"/>
              <a:gd name="adj2" fmla="val -1025"/>
              <a:gd name="adj3" fmla="val 20302"/>
              <a:gd name="adj4" fmla="val -8495"/>
              <a:gd name="adj5" fmla="val 38856"/>
              <a:gd name="adj6" fmla="val -15356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UI</a:t>
            </a:r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共通仕様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10p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69" name="正方形/長方形 268"/>
          <p:cNvSpPr/>
          <p:nvPr/>
        </p:nvSpPr>
        <p:spPr>
          <a:xfrm>
            <a:off x="4910943" y="1093553"/>
            <a:ext cx="1767468" cy="320650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つづける</a:t>
            </a:r>
            <a:endParaRPr lang="ja-JP" altLang="en-US" sz="1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4" name="正方形/長方形 273"/>
          <p:cNvSpPr/>
          <p:nvPr/>
        </p:nvSpPr>
        <p:spPr>
          <a:xfrm>
            <a:off x="3174197" y="1586747"/>
            <a:ext cx="5240961" cy="1876643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仕様書でこういう影がついたボタンは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400" dirty="0">
                <a:solidFill>
                  <a:sysClr val="windowText" lastClr="000000"/>
                </a:solidFill>
                <a:latin typeface="+mn-ea"/>
                <a:hlinkClick r:id="rId2"/>
              </a:rPr>
              <a:t>https://youtu.be/_</a:t>
            </a: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  <a:hlinkClick r:id="rId2"/>
              </a:rPr>
              <a:t>nSE6a2v8Pk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こんな感じのテクスチャアニメーションをさせる予定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アニメーション中は「つづける」などの文字は一時的に消え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アニメーション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が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終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わると表示される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5" name="正方形/長方形 274"/>
          <p:cNvSpPr/>
          <p:nvPr/>
        </p:nvSpPr>
        <p:spPr>
          <a:xfrm>
            <a:off x="461743" y="3576575"/>
            <a:ext cx="2280504" cy="1203600"/>
          </a:xfrm>
          <a:prstGeom prst="rect">
            <a:avLst/>
          </a:prstGeom>
          <a:solidFill>
            <a:srgbClr val="61B0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6" name="正方形/長方形 275"/>
          <p:cNvSpPr/>
          <p:nvPr/>
        </p:nvSpPr>
        <p:spPr>
          <a:xfrm>
            <a:off x="856832" y="3633519"/>
            <a:ext cx="1802340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つづける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7" name="正方形/長方形 276"/>
          <p:cNvSpPr/>
          <p:nvPr/>
        </p:nvSpPr>
        <p:spPr>
          <a:xfrm>
            <a:off x="856831" y="4008675"/>
            <a:ext cx="1802341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やりなおす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8" name="正方形/長方形 277"/>
          <p:cNvSpPr/>
          <p:nvPr/>
        </p:nvSpPr>
        <p:spPr>
          <a:xfrm>
            <a:off x="856831" y="4387983"/>
            <a:ext cx="1802341" cy="326977"/>
          </a:xfrm>
          <a:prstGeom prst="rect">
            <a:avLst/>
          </a:prstGeom>
          <a:solidFill>
            <a:srgbClr val="61B02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11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タイトルへ</a:t>
            </a:r>
            <a:endParaRPr lang="ja-JP" altLang="en-US" sz="11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9" name="楕円 278"/>
          <p:cNvSpPr/>
          <p:nvPr/>
        </p:nvSpPr>
        <p:spPr>
          <a:xfrm>
            <a:off x="547891" y="3670599"/>
            <a:ext cx="249683" cy="24968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0" name="楕円 279"/>
          <p:cNvSpPr/>
          <p:nvPr/>
        </p:nvSpPr>
        <p:spPr>
          <a:xfrm>
            <a:off x="547891" y="4047321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1" name="楕円 280"/>
          <p:cNvSpPr/>
          <p:nvPr/>
        </p:nvSpPr>
        <p:spPr>
          <a:xfrm>
            <a:off x="547891" y="4413748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3" name="正方形/長方形 282"/>
          <p:cNvSpPr/>
          <p:nvPr/>
        </p:nvSpPr>
        <p:spPr>
          <a:xfrm>
            <a:off x="2967540" y="3475426"/>
            <a:ext cx="5456460" cy="1304749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右のようなセットで表示されているボタンは</a:t>
            </a:r>
            <a:endParaRPr lang="en-US" altLang="ja-JP" sz="2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全て画面切り替えを伴う</a:t>
            </a:r>
            <a:r>
              <a:rPr lang="en-US" altLang="ja-JP" sz="24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2400" dirty="0" smtClean="0">
                <a:solidFill>
                  <a:sysClr val="windowText" lastClr="000000"/>
                </a:solidFill>
                <a:latin typeface="+mn-ea"/>
              </a:rPr>
              <a:t>操作</a:t>
            </a: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7" name="正方形/長方形 286"/>
          <p:cNvSpPr/>
          <p:nvPr/>
        </p:nvSpPr>
        <p:spPr>
          <a:xfrm>
            <a:off x="461743" y="5212275"/>
            <a:ext cx="2420352" cy="443691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　　選んでいるボタン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5" name="楕円 284"/>
          <p:cNvSpPr/>
          <p:nvPr/>
        </p:nvSpPr>
        <p:spPr>
          <a:xfrm>
            <a:off x="607147" y="5324724"/>
            <a:ext cx="249683" cy="24968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88" name="正方形/長方形 287"/>
          <p:cNvSpPr/>
          <p:nvPr/>
        </p:nvSpPr>
        <p:spPr>
          <a:xfrm>
            <a:off x="461743" y="5948834"/>
            <a:ext cx="2420352" cy="443691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　　選んでいないボタン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6" name="楕円 285"/>
          <p:cNvSpPr/>
          <p:nvPr/>
        </p:nvSpPr>
        <p:spPr>
          <a:xfrm>
            <a:off x="607148" y="6056277"/>
            <a:ext cx="249683" cy="24968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72000" rIns="0" bIns="108000" rtlCol="0" anchor="ctr" anchorCtr="0"/>
          <a:lstStyle/>
          <a:p>
            <a:pPr algn="ctr"/>
            <a:endParaRPr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90" name="正方形/長方形 289"/>
          <p:cNvSpPr/>
          <p:nvPr/>
        </p:nvSpPr>
        <p:spPr>
          <a:xfrm>
            <a:off x="3107388" y="5093384"/>
            <a:ext cx="5307769" cy="1400013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クリックするとクリックされたボタンがパタパタし続けながら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現在の画面が徐々に暗転する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暗転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しきると徐々に次の画面が明るみに出る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4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ワークスペース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まだ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21093" y="2982162"/>
            <a:ext cx="2811992" cy="1581130"/>
            <a:chOff x="106750" y="898104"/>
            <a:chExt cx="6898437" cy="3880372"/>
          </a:xfrm>
        </p:grpSpPr>
        <p:sp>
          <p:nvSpPr>
            <p:cNvPr id="14" name="正方形/長方形 13"/>
            <p:cNvSpPr>
              <a:spLocks noChangeAspect="1"/>
            </p:cNvSpPr>
            <p:nvPr/>
          </p:nvSpPr>
          <p:spPr>
            <a:xfrm>
              <a:off x="106750" y="898105"/>
              <a:ext cx="6898437" cy="3880371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2002683" y="3717835"/>
              <a:ext cx="375560" cy="751120"/>
              <a:chOff x="2938729" y="3075236"/>
              <a:chExt cx="622422" cy="1244844"/>
            </a:xfrm>
          </p:grpSpPr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234" y="213460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3156308" y="1217478"/>
              <a:ext cx="375560" cy="751120"/>
              <a:chOff x="2938729" y="3075236"/>
              <a:chExt cx="622422" cy="1244844"/>
            </a:xfrm>
          </p:grpSpPr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4" y="2134607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36359" y="3521503"/>
              <a:ext cx="375560" cy="751120"/>
              <a:chOff x="2938729" y="3075236"/>
              <a:chExt cx="622422" cy="1244844"/>
            </a:xfrm>
          </p:grpSpPr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84" y="1217478"/>
              <a:ext cx="425541" cy="425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4640968" y="2041471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4640968" y="2693416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929290" y="1131987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929290" y="1783932"/>
              <a:ext cx="987711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4377672" y="898104"/>
              <a:ext cx="2502013" cy="649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105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12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105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3" t="32461" b="10765"/>
            <a:stretch/>
          </p:blipFill>
          <p:spPr>
            <a:xfrm>
              <a:off x="195713" y="2186664"/>
              <a:ext cx="3068747" cy="1442117"/>
            </a:xfrm>
            <a:prstGeom prst="rect">
              <a:avLst/>
            </a:prstGeom>
          </p:spPr>
        </p:pic>
      </p:grpSp>
      <p:sp>
        <p:nvSpPr>
          <p:cNvPr id="41" name="正方形/長方形 40"/>
          <p:cNvSpPr>
            <a:spLocks noChangeAspect="1"/>
          </p:cNvSpPr>
          <p:nvPr/>
        </p:nvSpPr>
        <p:spPr>
          <a:xfrm>
            <a:off x="325345" y="1009624"/>
            <a:ext cx="2811992" cy="158113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4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223631" y="1435588"/>
            <a:ext cx="1019889" cy="264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u="sng" dirty="0" err="1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Busnake</a:t>
            </a:r>
            <a:r>
              <a:rPr lang="en-US" altLang="ja-JP" sz="3600" u="sng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altLang="en-US" sz="3600" u="sng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28" name="グループ化 27"/>
          <p:cNvGrpSpPr/>
          <p:nvPr/>
        </p:nvGrpSpPr>
        <p:grpSpPr>
          <a:xfrm>
            <a:off x="3593147" y="1140047"/>
            <a:ext cx="5373819" cy="2802547"/>
            <a:chOff x="2107337" y="2523967"/>
            <a:chExt cx="5373819" cy="2802547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2107337" y="2523967"/>
              <a:ext cx="5373819" cy="2802547"/>
              <a:chOff x="1117837" y="3562101"/>
              <a:chExt cx="3734204" cy="1947457"/>
            </a:xfrm>
          </p:grpSpPr>
          <p:grpSp>
            <p:nvGrpSpPr>
              <p:cNvPr id="31" name="グループ化 30"/>
              <p:cNvGrpSpPr/>
              <p:nvPr/>
            </p:nvGrpSpPr>
            <p:grpSpPr>
              <a:xfrm>
                <a:off x="2931556" y="3649095"/>
                <a:ext cx="367019" cy="733753"/>
                <a:chOff x="2938729" y="3075236"/>
                <a:chExt cx="622422" cy="1244844"/>
              </a:xfrm>
            </p:grpSpPr>
            <p:pic>
              <p:nvPicPr>
                <p:cNvPr id="44" name="図 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8729" y="3075236"/>
                  <a:ext cx="622422" cy="124484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5" name="図 4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9261" y="3153867"/>
                  <a:ext cx="436813" cy="436813"/>
                </a:xfrm>
                <a:prstGeom prst="rect">
                  <a:avLst/>
                </a:prstGeom>
              </p:spPr>
            </p:pic>
          </p:grpSp>
          <p:grpSp>
            <p:nvGrpSpPr>
              <p:cNvPr id="32" name="グループ化 31"/>
              <p:cNvGrpSpPr/>
              <p:nvPr/>
            </p:nvGrpSpPr>
            <p:grpSpPr>
              <a:xfrm>
                <a:off x="1117837" y="3562101"/>
                <a:ext cx="3734204" cy="1947457"/>
                <a:chOff x="1483306" y="1905104"/>
                <a:chExt cx="3734204" cy="1947457"/>
              </a:xfrm>
            </p:grpSpPr>
            <p:sp>
              <p:nvSpPr>
                <p:cNvPr id="34" name="角丸四角形 33"/>
                <p:cNvSpPr/>
                <p:nvPr/>
              </p:nvSpPr>
              <p:spPr>
                <a:xfrm>
                  <a:off x="1483306" y="1905104"/>
                  <a:ext cx="3734204" cy="1947457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片側の 2 つの角を丸めた四角形 42"/>
                <p:cNvSpPr/>
                <p:nvPr/>
              </p:nvSpPr>
              <p:spPr>
                <a:xfrm rot="10800000">
                  <a:off x="1503042" y="2632794"/>
                  <a:ext cx="3695702" cy="1200064"/>
                </a:xfrm>
                <a:prstGeom prst="round2SameRect">
                  <a:avLst>
                    <a:gd name="adj1" fmla="val 29604"/>
                    <a:gd name="adj2" fmla="val 0"/>
                  </a:avLst>
                </a:prstGeom>
                <a:solidFill>
                  <a:srgbClr val="61B02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" name="正方形/長方形 32"/>
              <p:cNvSpPr/>
              <p:nvPr/>
            </p:nvSpPr>
            <p:spPr>
              <a:xfrm>
                <a:off x="1762382" y="4340601"/>
                <a:ext cx="2445114" cy="991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▶　　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つづける</a:t>
                </a: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　</a:t>
                </a:r>
                <a:r>
                  <a:rPr lang="ja-JP" altLang="en-US" dirty="0" smtClean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◀</a:t>
                </a:r>
                <a:endParaRPr lang="en-US" altLang="ja-JP" dirty="0" smtClean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やりなおす</a:t>
                </a:r>
                <a:endParaRPr lang="en-US" altLang="ja-JP" dirty="0" smtClean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 dirty="0" smtClean="0">
                    <a:solidFill>
                      <a:schemeClr val="bg1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タイトルへ</a:t>
                </a:r>
                <a:endParaRPr lang="ja-JP" altLang="en-US" dirty="0">
                  <a:solidFill>
                    <a:schemeClr val="bg1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30" name="正方形/長方形 29"/>
            <p:cNvSpPr/>
            <p:nvPr/>
          </p:nvSpPr>
          <p:spPr>
            <a:xfrm>
              <a:off x="2785857" y="2615433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54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54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6496484" y="4353643"/>
            <a:ext cx="2396881" cy="2385402"/>
            <a:chOff x="331802" y="-791265"/>
            <a:chExt cx="6242317" cy="6212422"/>
          </a:xfrm>
          <a:noFill/>
          <a:effectLst>
            <a:glow rad="101600">
              <a:schemeClr val="tx1"/>
            </a:glow>
          </a:effectLst>
        </p:grpSpPr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3860578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760097"/>
              <a:ext cx="6242314" cy="1560579"/>
            </a:xfrm>
            <a:prstGeom prst="rect">
              <a:avLst/>
            </a:prstGeom>
            <a:grpFill/>
          </p:spPr>
        </p:pic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-791265"/>
              <a:ext cx="6242317" cy="1560579"/>
            </a:xfrm>
            <a:prstGeom prst="rect">
              <a:avLst/>
            </a:prstGeom>
            <a:grpFill/>
          </p:spPr>
        </p:pic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2" y="2309397"/>
              <a:ext cx="6242317" cy="1560579"/>
            </a:xfrm>
            <a:prstGeom prst="rect">
              <a:avLst/>
            </a:prstGeom>
            <a:grpFill/>
          </p:spPr>
        </p:pic>
      </p:grpSp>
      <p:grpSp>
        <p:nvGrpSpPr>
          <p:cNvPr id="51" name="グループ化 50"/>
          <p:cNvGrpSpPr/>
          <p:nvPr/>
        </p:nvGrpSpPr>
        <p:grpSpPr>
          <a:xfrm>
            <a:off x="1548306" y="4961442"/>
            <a:ext cx="2298189" cy="1716149"/>
            <a:chOff x="-3730011" y="2490233"/>
            <a:chExt cx="4069791" cy="3039075"/>
          </a:xfrm>
        </p:grpSpPr>
        <p:sp>
          <p:nvSpPr>
            <p:cNvPr id="52" name="片側の 2 つの角を丸めた四角形 51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57" name="楕円 56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8" name="楕円 57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9" name="楕円 58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65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メイン画面イメージ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27818" y="5078092"/>
            <a:ext cx="8849033" cy="1702960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ゲームクリア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フィールド内にいる乗客を全て目的地に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届ける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ゲームオーバー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：存在しない、制限時間などもない</a:t>
            </a:r>
            <a:endParaRPr lang="en-US" altLang="ja-JP" sz="20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ゲームスコア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走行距離に応じた三段階の評価が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つけられる 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sz="2000" dirty="0">
                <a:solidFill>
                  <a:sysClr val="windowText" lastClr="000000"/>
                </a:solidFill>
                <a:latin typeface="+mn-ea"/>
              </a:rPr>
              <a:t>)100</a:t>
            </a:r>
            <a:r>
              <a:rPr lang="ja-JP" altLang="en-US" sz="2000" dirty="0">
                <a:solidFill>
                  <a:sysClr val="windowText" lastClr="000000"/>
                </a:solidFill>
                <a:latin typeface="+mn-ea"/>
              </a:rPr>
              <a:t>なら★★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+mn-ea"/>
              </a:rPr>
              <a:t>☆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078739" y="875406"/>
            <a:ext cx="6741558" cy="3809806"/>
            <a:chOff x="1078739" y="875406"/>
            <a:chExt cx="6741558" cy="3809806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1078739" y="894563"/>
              <a:ext cx="6741558" cy="379064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2931556" y="3649095"/>
              <a:ext cx="367019" cy="733753"/>
              <a:chOff x="2938729" y="3075236"/>
              <a:chExt cx="622422" cy="1244844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080" y="2102475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4058946" y="1206551"/>
              <a:ext cx="367019" cy="73375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66" y="2102474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グループ化 15"/>
            <p:cNvGrpSpPr/>
            <p:nvPr/>
          </p:nvGrpSpPr>
          <p:grpSpPr>
            <a:xfrm>
              <a:off x="6775775" y="3457303"/>
              <a:ext cx="367019" cy="73375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706" y="1206551"/>
              <a:ext cx="415864" cy="415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5509843" y="2011492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5509843" y="2648363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1882573" y="1123037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1882573" y="1759908"/>
              <a:ext cx="96524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正方形/長方形 25"/>
            <p:cNvSpPr/>
            <p:nvPr/>
          </p:nvSpPr>
          <p:spPr>
            <a:xfrm>
              <a:off x="5375183" y="875406"/>
              <a:ext cx="2445114" cy="6349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ja-JP" altLang="en-US" sz="2000" dirty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走行距離</a:t>
              </a:r>
              <a:r>
                <a:rPr lang="ja-JP" altLang="en-US" sz="2800" dirty="0" smtClean="0">
                  <a:solidFill>
                    <a:schemeClr val="bg1"/>
                  </a:solidFill>
                  <a:effectLst>
                    <a:glow rad="63500">
                      <a:schemeClr val="accent6">
                        <a:alpha val="99000"/>
                      </a:schemeClr>
                    </a:glow>
                    <a:outerShdw blurRad="50800" dist="88900" dir="2700000" algn="tl" rotWithShape="0">
                      <a:prstClr val="black"/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１００</a:t>
              </a:r>
              <a:endParaRPr lang="ja-JP" altLang="en-US" sz="2000" dirty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sp>
          <p:nvSpPr>
            <p:cNvPr id="29" name="線吹き出し 2 (枠付き) 28"/>
            <p:cNvSpPr/>
            <p:nvPr/>
          </p:nvSpPr>
          <p:spPr>
            <a:xfrm>
              <a:off x="3672367" y="4113515"/>
              <a:ext cx="2046645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標識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乗客の目的地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0" name="線吹き出し 2 (枠付き) 29"/>
            <p:cNvSpPr/>
            <p:nvPr/>
          </p:nvSpPr>
          <p:spPr>
            <a:xfrm>
              <a:off x="2863465" y="1697748"/>
              <a:ext cx="1588393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乗客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と乗り場</a:t>
              </a:r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線吹き出し 2 (枠付き) 30"/>
            <p:cNvSpPr/>
            <p:nvPr/>
          </p:nvSpPr>
          <p:spPr>
            <a:xfrm>
              <a:off x="6060466" y="1619264"/>
              <a:ext cx="768693" cy="329551"/>
            </a:xfrm>
            <a:prstGeom prst="borderCallout2">
              <a:avLst>
                <a:gd name="adj1" fmla="val 20912"/>
                <a:gd name="adj2" fmla="val -1576"/>
                <a:gd name="adj3" fmla="val 18750"/>
                <a:gd name="adj4" fmla="val -16667"/>
                <a:gd name="adj5" fmla="val -59458"/>
                <a:gd name="adj6" fmla="val -2382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スコア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33" name="グループ化 32"/>
            <p:cNvGrpSpPr/>
            <p:nvPr/>
          </p:nvGrpSpPr>
          <p:grpSpPr>
            <a:xfrm>
              <a:off x="1552584" y="2144078"/>
              <a:ext cx="2927720" cy="1468315"/>
              <a:chOff x="-64940" y="2013948"/>
              <a:chExt cx="6208516" cy="3113707"/>
            </a:xfrm>
          </p:grpSpPr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  <p:sp>
          <p:nvSpPr>
            <p:cNvPr id="28" name="線吹き出し 2 (枠付き) 27"/>
            <p:cNvSpPr/>
            <p:nvPr/>
          </p:nvSpPr>
          <p:spPr>
            <a:xfrm>
              <a:off x="3931192" y="3028995"/>
              <a:ext cx="1119176" cy="329551"/>
            </a:xfrm>
            <a:prstGeom prst="borderCallout2">
              <a:avLst>
                <a:gd name="adj1" fmla="val 17998"/>
                <a:gd name="adj2" fmla="val -3454"/>
                <a:gd name="adj3" fmla="val 18750"/>
                <a:gd name="adj4" fmla="val -16667"/>
                <a:gd name="adj5" fmla="val -68202"/>
                <a:gd name="adj6" fmla="val -44950"/>
              </a:avLst>
            </a:prstGeom>
            <a:solidFill>
              <a:srgbClr val="92D050">
                <a:alpha val="50000"/>
              </a:srgbClr>
            </a:solidFill>
            <a:ln w="25400" cap="rnd" cmpd="sng">
              <a:solidFill>
                <a:schemeClr val="accent6">
                  <a:lumMod val="50000"/>
                </a:schemeClr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プレイヤー</a:t>
              </a:r>
              <a:endParaRPr lang="ja-JP" altLang="en-US" sz="24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4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>
            <a:off x="5840360" y="816078"/>
            <a:ext cx="3175821" cy="178046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移動に用いるキー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プレイヤーの移動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3p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50055" y="824531"/>
            <a:ext cx="5516880" cy="177201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・蛇の頭部を起点に、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X,Y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軸に移動できる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fps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の変動で移動速度が変わってしまわないよう注意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・斜め</a:t>
            </a: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移動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はできず、最初に押されたキーが優先される</a:t>
            </a:r>
            <a:endParaRPr lang="en-US" altLang="ja-JP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	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例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)W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押しながら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S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　→　</a:t>
            </a: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W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の方向に進む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6227084" y="1649915"/>
            <a:ext cx="926612" cy="615402"/>
            <a:chOff x="6956385" y="1668441"/>
            <a:chExt cx="1276177" cy="686562"/>
          </a:xfrm>
        </p:grpSpPr>
        <p:sp>
          <p:nvSpPr>
            <p:cNvPr id="38" name="正方形/長方形 37"/>
            <p:cNvSpPr/>
            <p:nvPr/>
          </p:nvSpPr>
          <p:spPr>
            <a:xfrm>
              <a:off x="7391236" y="1668441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956385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391236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S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7827448" y="2023167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D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7539431" y="1641605"/>
            <a:ext cx="925624" cy="615402"/>
            <a:chOff x="6956385" y="2741112"/>
            <a:chExt cx="1274816" cy="686562"/>
          </a:xfrm>
        </p:grpSpPr>
        <p:sp>
          <p:nvSpPr>
            <p:cNvPr id="43" name="正方形/長方形 42"/>
            <p:cNvSpPr/>
            <p:nvPr/>
          </p:nvSpPr>
          <p:spPr>
            <a:xfrm>
              <a:off x="7391236" y="2741112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↑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6956385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←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7391236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↓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26087" y="3095838"/>
              <a:ext cx="405114" cy="33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kumimoji="1" lang="ja-JP" altLang="en-US" b="1" dirty="0" smtClean="0">
                  <a:solidFill>
                    <a:schemeClr val="tx1"/>
                  </a:solidFill>
                </a:rPr>
                <a:t>→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296356" y="2701078"/>
            <a:ext cx="7852961" cy="1432476"/>
            <a:chOff x="374901" y="3994141"/>
            <a:chExt cx="5370579" cy="979659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1" y="4336767"/>
              <a:ext cx="5096260" cy="637033"/>
            </a:xfrm>
            <a:prstGeom prst="rect">
              <a:avLst/>
            </a:prstGeom>
          </p:spPr>
        </p:pic>
        <p:cxnSp>
          <p:nvCxnSpPr>
            <p:cNvPr id="20" name="直線矢印コネクタ 19"/>
            <p:cNvCxnSpPr/>
            <p:nvPr/>
          </p:nvCxnSpPr>
          <p:spPr>
            <a:xfrm>
              <a:off x="4846320" y="4668602"/>
              <a:ext cx="8991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846320" y="3994141"/>
              <a:ext cx="0" cy="674461"/>
            </a:xfrm>
            <a:prstGeom prst="straightConnector1">
              <a:avLst/>
            </a:prstGeom>
            <a:ln w="38100">
              <a:solidFill>
                <a:srgbClr val="4CDF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楕円 50"/>
            <p:cNvSpPr/>
            <p:nvPr/>
          </p:nvSpPr>
          <p:spPr>
            <a:xfrm>
              <a:off x="4757828" y="4570848"/>
              <a:ext cx="176982" cy="168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線吹き出し 2 (枠付き) 53"/>
          <p:cNvSpPr/>
          <p:nvPr/>
        </p:nvSpPr>
        <p:spPr>
          <a:xfrm>
            <a:off x="5263970" y="3892616"/>
            <a:ext cx="963114" cy="481876"/>
          </a:xfrm>
          <a:prstGeom prst="borderCallout2">
            <a:avLst>
              <a:gd name="adj1" fmla="val 23314"/>
              <a:gd name="adj2" fmla="val 105384"/>
              <a:gd name="adj3" fmla="val 23554"/>
              <a:gd name="adj4" fmla="val 135961"/>
              <a:gd name="adj5" fmla="val -47448"/>
              <a:gd name="adj6" fmla="val 161257"/>
            </a:avLst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起点</a:t>
            </a:r>
            <a:endParaRPr lang="ja-JP" altLang="en-US" sz="2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840359" y="4697906"/>
            <a:ext cx="3175821" cy="1889706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要検証</a:t>
            </a:r>
            <a:endParaRPr lang="en-US" altLang="ja-JP" sz="20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左図のように曲がった地点に体のひねりを付けたい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けど多分難しいので後回し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2" b="17338"/>
          <a:stretch/>
        </p:blipFill>
        <p:spPr>
          <a:xfrm>
            <a:off x="0" y="5078619"/>
            <a:ext cx="5479919" cy="1187969"/>
          </a:xfrm>
          <a:prstGeom prst="rect">
            <a:avLst/>
          </a:prstGeom>
        </p:spPr>
      </p:pic>
      <p:sp>
        <p:nvSpPr>
          <p:cNvPr id="59" name="曲折矢印 58"/>
          <p:cNvSpPr/>
          <p:nvPr/>
        </p:nvSpPr>
        <p:spPr>
          <a:xfrm rot="5400000">
            <a:off x="4119949" y="5843300"/>
            <a:ext cx="730482" cy="758142"/>
          </a:xfrm>
          <a:prstGeom prst="bent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/>
          <a:p>
            <a:pPr algn="ctr">
              <a:lnSpc>
                <a:spcPct val="150000"/>
              </a:lnSpc>
            </a:pPr>
            <a:endParaRPr lang="ja-JP" altLang="en-US" sz="2000" b="1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4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4155699" y="919694"/>
            <a:ext cx="4866382" cy="574526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・プレイヤーと接触すると蛇の腹中へと消える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・接触した順に腹中へとスタックされる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・ステージにいる乗客全員を同時にスタックできる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・接触した標識と乗客の一番手前が同一だった場合のみ降車される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・降車できない場合はインジゲーターが出るだけで何も起こらない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・降車できない例（ひよこが手前にいるため）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爆発 1 55"/>
          <p:cNvSpPr/>
          <p:nvPr/>
        </p:nvSpPr>
        <p:spPr>
          <a:xfrm>
            <a:off x="6895038" y="51908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爆発 1 43"/>
          <p:cNvSpPr/>
          <p:nvPr/>
        </p:nvSpPr>
        <p:spPr>
          <a:xfrm>
            <a:off x="2344351" y="3717669"/>
            <a:ext cx="1473200" cy="14732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乗客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4p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75224" y="747371"/>
            <a:ext cx="3468988" cy="1473200"/>
            <a:chOff x="3728720" y="1561747"/>
            <a:chExt cx="3468988" cy="1473200"/>
          </a:xfrm>
        </p:grpSpPr>
        <p:sp>
          <p:nvSpPr>
            <p:cNvPr id="5" name="爆発 1 4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08" y="1945579"/>
              <a:ext cx="635000" cy="635000"/>
            </a:xfrm>
            <a:prstGeom prst="rect">
              <a:avLst/>
            </a:prstGeom>
          </p:spPr>
        </p:pic>
      </p:grpSp>
      <p:grpSp>
        <p:nvGrpSpPr>
          <p:cNvPr id="20" name="グループ化 19"/>
          <p:cNvGrpSpPr/>
          <p:nvPr/>
        </p:nvGrpSpPr>
        <p:grpSpPr>
          <a:xfrm>
            <a:off x="375224" y="2220544"/>
            <a:ext cx="3468988" cy="1473200"/>
            <a:chOff x="3728720" y="1561747"/>
            <a:chExt cx="3468988" cy="1473200"/>
          </a:xfrm>
        </p:grpSpPr>
        <p:sp>
          <p:nvSpPr>
            <p:cNvPr id="21" name="爆発 1 20"/>
            <p:cNvSpPr/>
            <p:nvPr/>
          </p:nvSpPr>
          <p:spPr>
            <a:xfrm>
              <a:off x="5724508" y="1561747"/>
              <a:ext cx="1473200" cy="14732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52" y="2609259"/>
            <a:ext cx="660100" cy="660100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375224" y="4099785"/>
            <a:ext cx="2630788" cy="718826"/>
            <a:chOff x="3728720" y="1932262"/>
            <a:chExt cx="2630788" cy="718826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88" y="4158511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sp>
        <p:nvSpPr>
          <p:cNvPr id="33" name="下矢印 32"/>
          <p:cNvSpPr/>
          <p:nvPr/>
        </p:nvSpPr>
        <p:spPr>
          <a:xfrm>
            <a:off x="1541882" y="342500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5" name="下矢印 34"/>
          <p:cNvSpPr/>
          <p:nvPr/>
        </p:nvSpPr>
        <p:spPr>
          <a:xfrm>
            <a:off x="1550952" y="194074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70713" y="5684745"/>
            <a:ext cx="2630788" cy="718826"/>
            <a:chOff x="3728720" y="1932262"/>
            <a:chExt cx="2630788" cy="718826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128" y="1967788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6" y="5720271"/>
            <a:ext cx="660100" cy="660100"/>
          </a:xfrm>
          <a:prstGeom prst="rect">
            <a:avLst/>
          </a:prstGeom>
          <a:effectLst/>
        </p:spPr>
      </p:pic>
      <p:sp>
        <p:nvSpPr>
          <p:cNvPr id="40" name="下矢印 39"/>
          <p:cNvSpPr/>
          <p:nvPr/>
        </p:nvSpPr>
        <p:spPr>
          <a:xfrm>
            <a:off x="1537371" y="5009967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下矢印 40"/>
          <p:cNvSpPr/>
          <p:nvPr/>
        </p:nvSpPr>
        <p:spPr>
          <a:xfrm rot="16200000">
            <a:off x="2613612" y="5456585"/>
            <a:ext cx="227522" cy="1224037"/>
          </a:xfrm>
          <a:prstGeom prst="downArrow">
            <a:avLst/>
          </a:prstGeom>
          <a:solidFill>
            <a:srgbClr val="FF0000">
              <a:alpha val="50000"/>
            </a:srgbClr>
          </a:solidFill>
          <a:ln w="25400" cap="rnd" cmpd="sng">
            <a:solidFill>
              <a:srgbClr val="FF0000"/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18" y="3691452"/>
            <a:ext cx="520533" cy="1041066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11" y="3741133"/>
            <a:ext cx="411145" cy="41114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09" y="5353744"/>
            <a:ext cx="520533" cy="104106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02" y="5403425"/>
            <a:ext cx="411145" cy="411145"/>
          </a:xfrm>
          <a:prstGeom prst="rect">
            <a:avLst/>
          </a:prstGeom>
        </p:spPr>
      </p:pic>
      <p:sp>
        <p:nvSpPr>
          <p:cNvPr id="48" name="ハート 47"/>
          <p:cNvSpPr/>
          <p:nvPr/>
        </p:nvSpPr>
        <p:spPr>
          <a:xfrm rot="1178120">
            <a:off x="3729082" y="5415264"/>
            <a:ext cx="343703" cy="284263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4763337" y="5558903"/>
            <a:ext cx="2630788" cy="718826"/>
            <a:chOff x="3728720" y="1932262"/>
            <a:chExt cx="2630788" cy="718826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52"/>
            <a:stretch/>
          </p:blipFill>
          <p:spPr>
            <a:xfrm>
              <a:off x="3728720" y="1932262"/>
              <a:ext cx="2630788" cy="718826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926" y="1998364"/>
              <a:ext cx="625448" cy="625448"/>
            </a:xfrm>
            <a:prstGeom prst="rect">
              <a:avLst/>
            </a:prstGeom>
            <a:effectLst>
              <a:glow rad="139700">
                <a:schemeClr val="accent6">
                  <a:lumMod val="20000"/>
                  <a:lumOff val="80000"/>
                </a:schemeClr>
              </a:glow>
            </a:effectLst>
          </p:spPr>
        </p:pic>
      </p:grpSp>
      <p:pic>
        <p:nvPicPr>
          <p:cNvPr id="52" name="図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53" y="5597419"/>
            <a:ext cx="660100" cy="660100"/>
          </a:xfrm>
          <a:prstGeom prst="rect">
            <a:avLst/>
          </a:prstGeom>
          <a:effectLst>
            <a:glow rad="1397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7" y="5236663"/>
            <a:ext cx="520533" cy="104106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40" y="5286344"/>
            <a:ext cx="411145" cy="4111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84" y="4688606"/>
            <a:ext cx="546918" cy="548057"/>
          </a:xfrm>
          <a:prstGeom prst="rect">
            <a:avLst/>
          </a:prstGeom>
        </p:spPr>
      </p:pic>
      <p:sp>
        <p:nvSpPr>
          <p:cNvPr id="8" name="円形吹き出し 7"/>
          <p:cNvSpPr/>
          <p:nvPr/>
        </p:nvSpPr>
        <p:spPr>
          <a:xfrm>
            <a:off x="6657512" y="4441654"/>
            <a:ext cx="1244606" cy="955390"/>
          </a:xfrm>
          <a:prstGeom prst="wedgeEllipseCallout">
            <a:avLst>
              <a:gd name="adj1" fmla="val 29546"/>
              <a:gd name="adj2" fmla="val 53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30" y="4621174"/>
            <a:ext cx="635804" cy="6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当たり判定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5p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354239"/>
            <a:ext cx="5750604" cy="7188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22066" y="1250066"/>
            <a:ext cx="1319513" cy="914400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05" y="2932123"/>
            <a:ext cx="1016901" cy="1016901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5908345" y="2958763"/>
            <a:ext cx="963620" cy="963620"/>
          </a:xfrm>
          <a:prstGeom prst="ellips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673475" y="141211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プレイヤー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673475" y="3275752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ysClr val="windowText" lastClr="000000"/>
                </a:solidFill>
                <a:latin typeface="+mn-ea"/>
              </a:rPr>
              <a:t>乗客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673475" y="5201816"/>
            <a:ext cx="2748056" cy="59030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t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>
                <a:solidFill>
                  <a:sysClr val="windowText" lastClr="000000"/>
                </a:solidFill>
                <a:latin typeface="+mn-ea"/>
              </a:rPr>
              <a:t>標識</a:t>
            </a:r>
            <a:endParaRPr lang="en-US" altLang="ja-JP" sz="2000" b="1" dirty="0" smtClea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75" y="4716681"/>
            <a:ext cx="780290" cy="1560579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6091674" y="4716681"/>
            <a:ext cx="780291" cy="1572154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セーブ</a:t>
            </a:r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データ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6p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783490" y="926212"/>
            <a:ext cx="7640509" cy="2623688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UserData</a:t>
            </a:r>
            <a:endParaRPr lang="en-US" altLang="ja-JP" b="1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StageProgress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の配列。各ステージのクリア情報、進捗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UserIndex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このユーザーのインデックス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↓必須じゃないけどあるといい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EntryDate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：ユーザーが作成された日時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LastLoadDate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最後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に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ユーザ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ーがプレイした日時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783491" y="3756113"/>
            <a:ext cx="7640509" cy="2928267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dirty="0" err="1" smtClean="0">
                <a:solidFill>
                  <a:sysClr val="windowText" lastClr="000000"/>
                </a:solidFill>
                <a:latin typeface="+mn-ea"/>
              </a:rPr>
              <a:t>StageStats</a:t>
            </a:r>
            <a:endParaRPr lang="en-US" altLang="ja-JP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InGameName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：ゲーム内で表示されるこのシーンの名前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SceneName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：プログラム上のシーン名の名前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StageIndex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このステージのインデックス</a:t>
            </a:r>
            <a:endParaRPr lang="en-US" altLang="ja-JP" sz="1600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MoveDistance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: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時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の移動距離のスコア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err="1" smtClean="0">
                <a:solidFill>
                  <a:sysClr val="windowText" lastClr="000000"/>
                </a:solidFill>
                <a:latin typeface="+mn-ea"/>
              </a:rPr>
              <a:t>IsClear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クリア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しているかどうかのフラグ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↓</a:t>
            </a:r>
            <a:r>
              <a:rPr lang="ja-JP" altLang="en-US" sz="1600" dirty="0">
                <a:solidFill>
                  <a:sysClr val="windowText" lastClr="000000"/>
                </a:solidFill>
                <a:latin typeface="+mn-ea"/>
              </a:rPr>
              <a:t>必須じゃないけどあると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いい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・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+mn-ea"/>
              </a:rPr>
              <a:t>Thumbnail</a:t>
            </a:r>
            <a:r>
              <a:rPr lang="ja-JP" altLang="en-US" sz="1600" dirty="0" smtClean="0">
                <a:solidFill>
                  <a:sysClr val="windowText" lastClr="000000"/>
                </a:solidFill>
                <a:latin typeface="+mn-ea"/>
              </a:rPr>
              <a:t>：ステージセレクトで表示するサムネイル画像</a:t>
            </a:r>
            <a:endParaRPr lang="en-US" altLang="ja-JP" sz="1600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9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くねくね仕様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7p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32772" y="901234"/>
            <a:ext cx="6242319" cy="3121160"/>
            <a:chOff x="832772" y="901234"/>
            <a:chExt cx="6242319" cy="3121160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931" y="901234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12" y="901236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51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72" y="2461813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953931" y="2461815"/>
              <a:ext cx="1560579" cy="15605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38100">
              <a:solidFill>
                <a:srgbClr val="FF0000"/>
              </a:solidFill>
              <a:prstDash val="dash"/>
            </a:ln>
          </p:spPr>
        </p:pic>
      </p:grpSp>
      <p:sp>
        <p:nvSpPr>
          <p:cNvPr id="39" name="正方形/長方形 38"/>
          <p:cNvSpPr/>
          <p:nvPr/>
        </p:nvSpPr>
        <p:spPr>
          <a:xfrm>
            <a:off x="618700" y="1154775"/>
            <a:ext cx="3175821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計３つの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パーツを操作に合わせて切り替える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750781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Straight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352355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Straight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3912932" y="271535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Corner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391293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Corner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473512" y="1281546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Head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1" name="下矢印 60"/>
          <p:cNvSpPr/>
          <p:nvPr/>
        </p:nvSpPr>
        <p:spPr>
          <a:xfrm rot="16200000">
            <a:off x="2697034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54" y="457011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3" y="4570115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1" y="457011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632" y="4570112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6463" y="5173613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5" y="5200436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6" y="4565174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3824" y="5847108"/>
            <a:ext cx="603501" cy="603501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  <a:prstDash val="dash"/>
          </a:ln>
        </p:spPr>
      </p:pic>
      <p:sp>
        <p:nvSpPr>
          <p:cNvPr id="75" name="下矢印 74"/>
          <p:cNvSpPr/>
          <p:nvPr/>
        </p:nvSpPr>
        <p:spPr>
          <a:xfrm rot="16200000">
            <a:off x="5385395" y="4623873"/>
            <a:ext cx="517643" cy="581837"/>
          </a:xfrm>
          <a:prstGeom prst="downArrow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2135258" y="3950084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92462" y="3950083"/>
            <a:ext cx="164256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↓に操作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312127" y="5500500"/>
            <a:ext cx="3682796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６つ（仮）のセルに分けられた画像をインデックスごとに切り替える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693102" y="4340176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0" name="正方形/長方形 79"/>
          <p:cNvSpPr/>
          <p:nvPr/>
        </p:nvSpPr>
        <p:spPr>
          <a:xfrm>
            <a:off x="1053054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405175" y="4340175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2" name="正方形/長方形 81"/>
          <p:cNvSpPr/>
          <p:nvPr/>
        </p:nvSpPr>
        <p:spPr>
          <a:xfrm>
            <a:off x="4199416" y="4983912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4229036" y="4334873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3635823" y="4344631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267431" y="561866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Idx0</a:t>
            </a:r>
          </a:p>
        </p:txBody>
      </p:sp>
      <p:sp>
        <p:nvSpPr>
          <p:cNvPr id="86" name="正方形/長方形 85"/>
          <p:cNvSpPr/>
          <p:nvPr/>
        </p:nvSpPr>
        <p:spPr>
          <a:xfrm>
            <a:off x="6297051" y="4969630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Idx1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6297051" y="4366129"/>
            <a:ext cx="788098" cy="1053495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Idx2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5731605" y="2985110"/>
            <a:ext cx="3311850" cy="1053495"/>
          </a:xfrm>
          <a:prstGeom prst="rect">
            <a:avLst/>
          </a:prstGeom>
          <a:solidFill>
            <a:srgbClr val="92D050">
              <a:alpha val="5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セル数は何時でも変えれるようにしてください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グループ化 278"/>
          <p:cNvGrpSpPr/>
          <p:nvPr/>
        </p:nvGrpSpPr>
        <p:grpSpPr>
          <a:xfrm>
            <a:off x="4893507" y="969073"/>
            <a:ext cx="3999229" cy="2248690"/>
            <a:chOff x="512395" y="1360695"/>
            <a:chExt cx="8428988" cy="4739459"/>
          </a:xfrm>
        </p:grpSpPr>
        <p:sp>
          <p:nvSpPr>
            <p:cNvPr id="280" name="正方形/長方形 27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81" name="グループ化 28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04" name="図 3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5" name="図 3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2" name="グループ化 28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02" name="図 30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3" name="図 30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3" name="グループ化 28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298" name="図 29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図 2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0" name="直線コネクタ 29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グループ化 28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295" name="図 29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96" name="直線コネクタ 29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グループ化 28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293" name="図 2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図 29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286" name="グループ化 28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87" name="図 28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88" name="図 28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89" name="図 2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290" name="図 28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291" name="図 29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292" name="図 2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ポーズイベント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8p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328518" y="980868"/>
            <a:ext cx="3999229" cy="2248690"/>
            <a:chOff x="512395" y="1360695"/>
            <a:chExt cx="8428988" cy="4739459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" name="グループ化 15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46" name="グループ化 45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直線コネクタ 21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グループ化 46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4" name="直線コネクタ 23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グループ化 5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0" name="グループ化 29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9" name="図 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236" name="下矢印 235"/>
          <p:cNvSpPr/>
          <p:nvPr/>
        </p:nvSpPr>
        <p:spPr>
          <a:xfrm rot="16200000">
            <a:off x="4197580" y="1221288"/>
            <a:ext cx="904429" cy="1980390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秒かけてポップ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59" name="グループ化 258"/>
          <p:cNvGrpSpPr/>
          <p:nvPr/>
        </p:nvGrpSpPr>
        <p:grpSpPr>
          <a:xfrm>
            <a:off x="-2734709" y="1019243"/>
            <a:ext cx="2298189" cy="1716149"/>
            <a:chOff x="-3730011" y="2490233"/>
            <a:chExt cx="4069791" cy="3039075"/>
          </a:xfrm>
        </p:grpSpPr>
        <p:sp>
          <p:nvSpPr>
            <p:cNvPr id="260" name="片側の 2 つの角を丸めた四角形 259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5" name="楕円 264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6" name="楕円 265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7" name="楕円 266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>
          <a:xfrm>
            <a:off x="1124972" y="1821339"/>
            <a:ext cx="2334970" cy="1396424"/>
          </a:xfrm>
          <a:prstGeom prst="rect">
            <a:avLst/>
          </a:prstGeom>
        </p:spPr>
      </p:pic>
      <p:sp>
        <p:nvSpPr>
          <p:cNvPr id="155" name="上矢印 154"/>
          <p:cNvSpPr/>
          <p:nvPr/>
        </p:nvSpPr>
        <p:spPr>
          <a:xfrm>
            <a:off x="1858593" y="1472165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518493" y="2997628"/>
            <a:ext cx="3539550" cy="687972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ESC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P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を押すとゲームメインの更新が止まる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同時に画面下部から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が飛び出る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07" name="グループ化 306"/>
          <p:cNvGrpSpPr/>
          <p:nvPr/>
        </p:nvGrpSpPr>
        <p:grpSpPr>
          <a:xfrm>
            <a:off x="5777979" y="1472165"/>
            <a:ext cx="2298189" cy="1716149"/>
            <a:chOff x="-3730011" y="2490233"/>
            <a:chExt cx="4069791" cy="3039075"/>
          </a:xfrm>
        </p:grpSpPr>
        <p:sp>
          <p:nvSpPr>
            <p:cNvPr id="308" name="片側の 2 つの角を丸めた四角形 307"/>
            <p:cNvSpPr/>
            <p:nvPr/>
          </p:nvSpPr>
          <p:spPr>
            <a:xfrm>
              <a:off x="-3730011" y="2490233"/>
              <a:ext cx="4069791" cy="3039075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309" name="正方形/長方形 308"/>
            <p:cNvSpPr/>
            <p:nvPr/>
          </p:nvSpPr>
          <p:spPr>
            <a:xfrm>
              <a:off x="-3714352" y="339789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0" name="正方形/長方形 309"/>
            <p:cNvSpPr/>
            <p:nvPr/>
          </p:nvSpPr>
          <p:spPr>
            <a:xfrm>
              <a:off x="-3014701" y="349873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つづける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1" name="正方形/長方形 310"/>
            <p:cNvSpPr/>
            <p:nvPr/>
          </p:nvSpPr>
          <p:spPr>
            <a:xfrm>
              <a:off x="-3014702" y="416308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2" name="正方形/長方形 311"/>
            <p:cNvSpPr/>
            <p:nvPr/>
          </p:nvSpPr>
          <p:spPr>
            <a:xfrm>
              <a:off x="-3014703" y="4834788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1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1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3" name="楕円 312"/>
            <p:cNvSpPr/>
            <p:nvPr/>
          </p:nvSpPr>
          <p:spPr>
            <a:xfrm>
              <a:off x="-3561795" y="3564394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4" name="楕円 313"/>
            <p:cNvSpPr/>
            <p:nvPr/>
          </p:nvSpPr>
          <p:spPr>
            <a:xfrm>
              <a:off x="-3561794" y="423152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5" name="楕円 314"/>
            <p:cNvSpPr/>
            <p:nvPr/>
          </p:nvSpPr>
          <p:spPr>
            <a:xfrm>
              <a:off x="-3561794" y="488041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16" name="正方形/長方形 315"/>
            <p:cNvSpPr/>
            <p:nvPr/>
          </p:nvSpPr>
          <p:spPr>
            <a:xfrm>
              <a:off x="-3703505" y="2519269"/>
              <a:ext cx="4016778" cy="776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3600" dirty="0" smtClean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ポーズ</a:t>
              </a:r>
              <a:endParaRPr lang="ja-JP" altLang="en-US" sz="3600" dirty="0">
                <a:solidFill>
                  <a:srgbClr val="61B02C"/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sp>
        <p:nvSpPr>
          <p:cNvPr id="317" name="正方形/長方形 316"/>
          <p:cNvSpPr/>
          <p:nvPr/>
        </p:nvSpPr>
        <p:spPr>
          <a:xfrm>
            <a:off x="5090504" y="2942653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やりなおす</a:t>
            </a: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を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押すとステージをリスタート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タイトル</a:t>
            </a: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へを</a:t>
            </a:r>
            <a:r>
              <a:rPr lang="ja-JP" altLang="en-US" sz="1200" dirty="0">
                <a:solidFill>
                  <a:sysClr val="windowText" lastClr="000000"/>
                </a:solidFill>
                <a:latin typeface="+mn-ea"/>
              </a:rPr>
              <a:t>押す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とタイトルに戻る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18" name="グループ化 317"/>
          <p:cNvGrpSpPr/>
          <p:nvPr/>
        </p:nvGrpSpPr>
        <p:grpSpPr>
          <a:xfrm>
            <a:off x="328518" y="4327604"/>
            <a:ext cx="3999229" cy="2248690"/>
            <a:chOff x="512395" y="1360695"/>
            <a:chExt cx="8428988" cy="4739459"/>
          </a:xfrm>
        </p:grpSpPr>
        <p:sp>
          <p:nvSpPr>
            <p:cNvPr id="319" name="正方形/長方形 318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20" name="グループ化 319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43" name="図 3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4" name="図 3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1" name="グループ化 320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41" name="図 3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2" name="図 34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2" name="グループ化 321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337" name="図 3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8" name="図 3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39" name="直線コネクタ 338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線コネクタ 339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グループ化 322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334" name="図 33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35" name="直線コネクタ 334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線コネクタ 335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4" name="グループ化 323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332" name="図 3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3" name="図 33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25" name="グループ化 324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7" name="図 3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8" name="図 32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29" name="図 3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30" name="図 32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31" name="図 33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pic>
        <p:nvPicPr>
          <p:cNvPr id="346" name="図 34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>
          <a:xfrm>
            <a:off x="1080180" y="5179870"/>
            <a:ext cx="2334970" cy="1396424"/>
          </a:xfrm>
          <a:prstGeom prst="rect">
            <a:avLst/>
          </a:prstGeom>
        </p:spPr>
      </p:pic>
      <p:sp>
        <p:nvSpPr>
          <p:cNvPr id="345" name="正方形/長方形 344"/>
          <p:cNvSpPr/>
          <p:nvPr/>
        </p:nvSpPr>
        <p:spPr>
          <a:xfrm>
            <a:off x="553277" y="6172853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err="1" smtClean="0">
                <a:solidFill>
                  <a:sysClr val="windowText" lastClr="000000"/>
                </a:solidFill>
                <a:latin typeface="+mn-ea"/>
              </a:rPr>
              <a:t>つづけるを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押すか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ESC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か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P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でポーズ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が下がっていく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47" name="上矢印 346"/>
          <p:cNvSpPr/>
          <p:nvPr/>
        </p:nvSpPr>
        <p:spPr>
          <a:xfrm rot="10800000">
            <a:off x="1808858" y="5035926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49" name="グループ化 348"/>
          <p:cNvGrpSpPr/>
          <p:nvPr/>
        </p:nvGrpSpPr>
        <p:grpSpPr>
          <a:xfrm>
            <a:off x="4893507" y="4327604"/>
            <a:ext cx="3999229" cy="2248690"/>
            <a:chOff x="512395" y="1360695"/>
            <a:chExt cx="8428988" cy="4739459"/>
          </a:xfrm>
        </p:grpSpPr>
        <p:sp>
          <p:nvSpPr>
            <p:cNvPr id="350" name="正方形/長方形 34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51" name="グループ化 35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374" name="図 3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5" name="図 3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2" name="グループ化 35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372" name="図 3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3" name="図 37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3" name="グループ化 35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368" name="図 3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9" name="図 36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70" name="直線コネクタ 36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線コネクタ 37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グループ化 35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365" name="図 36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66" name="直線コネクタ 36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線コネクタ 36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5" name="グループ化 35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363" name="図 3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4" name="図 36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56" name="グループ化 35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357" name="図 3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8" name="図 35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59" name="図 35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0" name="図 3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61" name="図 36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62" name="図 36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376" name="正方形/長方形 375"/>
          <p:cNvSpPr/>
          <p:nvPr/>
        </p:nvSpPr>
        <p:spPr>
          <a:xfrm>
            <a:off x="5197317" y="6116744"/>
            <a:ext cx="3539550" cy="598399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ポーズ</a:t>
            </a:r>
            <a:r>
              <a:rPr lang="en-US" altLang="ja-JP" sz="1200" dirty="0" smtClean="0">
                <a:solidFill>
                  <a:sysClr val="windowText" lastClr="000000"/>
                </a:solidFill>
                <a:latin typeface="+mn-ea"/>
              </a:rPr>
              <a:t>UI</a:t>
            </a:r>
            <a:r>
              <a:rPr lang="ja-JP" altLang="en-US" sz="1200" dirty="0" smtClean="0">
                <a:solidFill>
                  <a:sysClr val="windowText" lastClr="000000"/>
                </a:solidFill>
                <a:latin typeface="+mn-ea"/>
              </a:rPr>
              <a:t>が消えた時点でメインの更新を再開</a:t>
            </a:r>
            <a:endParaRPr lang="en-US" altLang="ja-JP" sz="120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78" name="下矢印 377"/>
          <p:cNvSpPr/>
          <p:nvPr/>
        </p:nvSpPr>
        <p:spPr>
          <a:xfrm rot="2634418">
            <a:off x="4131893" y="2973280"/>
            <a:ext cx="481985" cy="1522373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79" name="下矢印 378"/>
          <p:cNvSpPr/>
          <p:nvPr/>
        </p:nvSpPr>
        <p:spPr>
          <a:xfrm rot="16200000">
            <a:off x="4393323" y="4049914"/>
            <a:ext cx="904429" cy="2554234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秒かけてポップダウン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56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1"/>
            <a:ext cx="8424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ステージクリアイベント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424000" y="0"/>
            <a:ext cx="720000" cy="72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9p</a:t>
            </a:r>
            <a:endParaRPr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4784771" y="871273"/>
            <a:ext cx="3999229" cy="2248690"/>
            <a:chOff x="512395" y="1360695"/>
            <a:chExt cx="8428988" cy="4739459"/>
          </a:xfrm>
        </p:grpSpPr>
        <p:sp>
          <p:nvSpPr>
            <p:cNvPr id="5" name="正方形/長方形 4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" name="グループ化 15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46" name="グループ化 45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直線コネクタ 21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グループ化 46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4" name="直線コネクタ 23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グループ化 5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30" name="グループ化 29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29" name="図 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108" name="グループ化 107"/>
          <p:cNvGrpSpPr/>
          <p:nvPr/>
        </p:nvGrpSpPr>
        <p:grpSpPr>
          <a:xfrm>
            <a:off x="229077" y="874409"/>
            <a:ext cx="3999229" cy="2248690"/>
            <a:chOff x="512395" y="1360695"/>
            <a:chExt cx="8428988" cy="4739459"/>
          </a:xfrm>
        </p:grpSpPr>
        <p:sp>
          <p:nvSpPr>
            <p:cNvPr id="109" name="正方形/長方形 108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33" name="図 1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4" name="図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1" name="グループ化 110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31" name="図 1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2" name="図 1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2" name="グループ化 111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127" name="図 12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図 12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29" name="直線コネクタ 128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グループ化 112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24" name="図 1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25" name="直線コネクタ 124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化 113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122" name="図 1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3" name="図 12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15" name="グループ化 114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16" name="図 1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7" name="図 11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8" name="図 11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19" name="図 1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20" name="図 1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21" name="図 1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sp>
        <p:nvSpPr>
          <p:cNvPr id="135" name="正方形/長方形 134"/>
          <p:cNvSpPr/>
          <p:nvPr/>
        </p:nvSpPr>
        <p:spPr>
          <a:xfrm>
            <a:off x="1261023" y="1662025"/>
            <a:ext cx="1909003" cy="676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ffectLst>
                  <a:glow rad="63500">
                    <a:schemeClr val="accent6">
                      <a:alpha val="99000"/>
                    </a:schemeClr>
                  </a:glow>
                  <a:outerShdw blurRad="50800" dist="88900" dir="2700000" algn="tl" rotWithShape="0">
                    <a:prstClr val="black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ステージクリア！！</a:t>
            </a:r>
            <a:endParaRPr lang="ja-JP" altLang="en-US" sz="2800" dirty="0">
              <a:solidFill>
                <a:schemeClr val="bg1"/>
              </a:solidFill>
              <a:effectLst>
                <a:glow rad="63500">
                  <a:schemeClr val="accent6">
                    <a:alpha val="99000"/>
                  </a:schemeClr>
                </a:glow>
                <a:outerShdw blurRad="50800" dist="88900" dir="2700000" algn="tl" rotWithShape="0">
                  <a:prstClr val="black"/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pSp>
        <p:nvGrpSpPr>
          <p:cNvPr id="136" name="グループ化 135"/>
          <p:cNvGrpSpPr/>
          <p:nvPr/>
        </p:nvGrpSpPr>
        <p:grpSpPr>
          <a:xfrm>
            <a:off x="-2582927" y="888059"/>
            <a:ext cx="2285104" cy="2070594"/>
            <a:chOff x="2583475" y="1720521"/>
            <a:chExt cx="4069791" cy="3687747"/>
          </a:xfrm>
        </p:grpSpPr>
        <p:sp>
          <p:nvSpPr>
            <p:cNvPr id="137" name="片側の 2 つの角を丸めた四角形 136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138" name="グループ化 137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146" name="正方形/長方形 145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☆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139" name="正方形/長方形 138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2" name="正方形/長方形 141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3" name="楕円 142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4" name="楕円 143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5" name="楕円 144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4" name="図 1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9"/>
          <a:stretch/>
        </p:blipFill>
        <p:spPr>
          <a:xfrm>
            <a:off x="5595026" y="1705212"/>
            <a:ext cx="2322777" cy="1327201"/>
          </a:xfrm>
          <a:prstGeom prst="rect">
            <a:avLst/>
          </a:prstGeom>
        </p:spPr>
      </p:pic>
      <p:sp>
        <p:nvSpPr>
          <p:cNvPr id="155" name="上矢印 154"/>
          <p:cNvSpPr/>
          <p:nvPr/>
        </p:nvSpPr>
        <p:spPr>
          <a:xfrm>
            <a:off x="6314846" y="1362570"/>
            <a:ext cx="928919" cy="95473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56" name="正方形/長方形 155"/>
          <p:cNvSpPr/>
          <p:nvPr/>
        </p:nvSpPr>
        <p:spPr>
          <a:xfrm>
            <a:off x="488888" y="2839509"/>
            <a:ext cx="3311850" cy="500341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ステージクリアがポップ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5147343" y="2747552"/>
            <a:ext cx="3311850" cy="500341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ysClr val="windowText" lastClr="000000"/>
                </a:solidFill>
                <a:latin typeface="+mn-ea"/>
              </a:rPr>
              <a:t>スコアボード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が画面下部からポップ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8" name="下矢印 157"/>
          <p:cNvSpPr/>
          <p:nvPr/>
        </p:nvSpPr>
        <p:spPr>
          <a:xfrm rot="16200000">
            <a:off x="4061674" y="1825841"/>
            <a:ext cx="1032157" cy="1160157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2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秒後</a:t>
            </a:r>
            <a:endParaRPr lang="ja-JP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171970" y="4132068"/>
            <a:ext cx="3999229" cy="2248690"/>
            <a:chOff x="512395" y="1360695"/>
            <a:chExt cx="8428988" cy="4739459"/>
          </a:xfrm>
        </p:grpSpPr>
        <p:sp>
          <p:nvSpPr>
            <p:cNvPr id="160" name="正方形/長方形 159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184" name="図 1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5" name="図 18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2" name="グループ化 161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182" name="図 1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3" name="図 1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3" name="グループ化 162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178" name="図 17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9" name="図 1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80" name="直線コネクタ 179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グループ化 163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175" name="図 17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76" name="直線コネクタ 175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コネクタ 176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173" name="図 1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4" name="図 17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66" name="グループ化 165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67" name="図 16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68" name="図 16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69" name="図 1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70" name="図 16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71" name="図 17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72" name="図 17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186" name="グループ化 185"/>
          <p:cNvGrpSpPr/>
          <p:nvPr/>
        </p:nvGrpSpPr>
        <p:grpSpPr>
          <a:xfrm>
            <a:off x="4708106" y="4087488"/>
            <a:ext cx="3999229" cy="2248690"/>
            <a:chOff x="512395" y="1360695"/>
            <a:chExt cx="8428988" cy="4739459"/>
          </a:xfrm>
        </p:grpSpPr>
        <p:sp>
          <p:nvSpPr>
            <p:cNvPr id="187" name="正方形/長方形 186"/>
            <p:cNvSpPr>
              <a:spLocks noChangeAspect="1"/>
            </p:cNvSpPr>
            <p:nvPr/>
          </p:nvSpPr>
          <p:spPr>
            <a:xfrm>
              <a:off x="512395" y="1360695"/>
              <a:ext cx="8428988" cy="473945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88" name="グループ化 187"/>
            <p:cNvGrpSpPr/>
            <p:nvPr/>
          </p:nvGrpSpPr>
          <p:grpSpPr>
            <a:xfrm>
              <a:off x="1921973" y="3119415"/>
              <a:ext cx="458885" cy="917413"/>
              <a:chOff x="2938729" y="3075236"/>
              <a:chExt cx="622422" cy="1244844"/>
            </a:xfrm>
          </p:grpSpPr>
          <p:pic>
            <p:nvPicPr>
              <p:cNvPr id="211" name="図 2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2" name="図 2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89" name="グループ化 188"/>
            <p:cNvGrpSpPr/>
            <p:nvPr/>
          </p:nvGrpSpPr>
          <p:grpSpPr>
            <a:xfrm>
              <a:off x="7635414" y="4564896"/>
              <a:ext cx="458885" cy="917413"/>
              <a:chOff x="2938729" y="3075236"/>
              <a:chExt cx="622422" cy="1244844"/>
            </a:xfrm>
          </p:grpSpPr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29" y="3075236"/>
                <a:ext cx="622422" cy="1244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90" name="グループ化 189"/>
            <p:cNvGrpSpPr/>
            <p:nvPr/>
          </p:nvGrpSpPr>
          <p:grpSpPr>
            <a:xfrm>
              <a:off x="1517431" y="4781802"/>
              <a:ext cx="1208402" cy="796282"/>
              <a:chOff x="6052616" y="2757194"/>
              <a:chExt cx="1208402" cy="796282"/>
            </a:xfrm>
          </p:grpSpPr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163" y="2870951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062" y="2870949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07" name="直線コネクタ 206"/>
              <p:cNvCxnSpPr/>
              <p:nvPr/>
            </p:nvCxnSpPr>
            <p:spPr>
              <a:xfrm>
                <a:off x="6052616" y="2757194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/>
              <p:cNvCxnSpPr/>
              <p:nvPr/>
            </p:nvCxnSpPr>
            <p:spPr>
              <a:xfrm>
                <a:off x="6052616" y="3553476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グループ化 190"/>
            <p:cNvGrpSpPr/>
            <p:nvPr/>
          </p:nvGrpSpPr>
          <p:grpSpPr>
            <a:xfrm>
              <a:off x="1517431" y="1646357"/>
              <a:ext cx="1206853" cy="796281"/>
              <a:chOff x="1517431" y="1646357"/>
              <a:chExt cx="1206853" cy="796281"/>
            </a:xfrm>
          </p:grpSpPr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1438" y="1750774"/>
                <a:ext cx="519956" cy="51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03" name="直線コネクタ 202"/>
              <p:cNvCxnSpPr/>
              <p:nvPr/>
            </p:nvCxnSpPr>
            <p:spPr>
              <a:xfrm>
                <a:off x="1517431" y="1646357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>
                <a:off x="1517431" y="2442638"/>
                <a:ext cx="120685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グループ化 191"/>
            <p:cNvGrpSpPr/>
            <p:nvPr/>
          </p:nvGrpSpPr>
          <p:grpSpPr>
            <a:xfrm>
              <a:off x="3726997" y="1659825"/>
              <a:ext cx="528170" cy="1055929"/>
              <a:chOff x="2938730" y="3075234"/>
              <a:chExt cx="622422" cy="1244843"/>
            </a:xfrm>
          </p:grpSpPr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730" y="3075234"/>
                <a:ext cx="622422" cy="12448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261" y="3153867"/>
                <a:ext cx="436813" cy="436813"/>
              </a:xfrm>
              <a:prstGeom prst="rect">
                <a:avLst/>
              </a:prstGeom>
            </p:spPr>
          </p:pic>
        </p:grpSp>
        <p:grpSp>
          <p:nvGrpSpPr>
            <p:cNvPr id="193" name="グループ化 192"/>
            <p:cNvGrpSpPr/>
            <p:nvPr/>
          </p:nvGrpSpPr>
          <p:grpSpPr>
            <a:xfrm>
              <a:off x="5257881" y="1509377"/>
              <a:ext cx="3478834" cy="1744711"/>
              <a:chOff x="-64940" y="2013948"/>
              <a:chExt cx="6208516" cy="3113707"/>
            </a:xfrm>
          </p:grpSpPr>
          <p:pic>
            <p:nvPicPr>
              <p:cNvPr id="194" name="図 19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774" y="2020136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5" name="図 19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2997" y="2022329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030774" y="3559962"/>
                <a:ext cx="1560579" cy="1560579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74371" y="3567076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70189" y="2013950"/>
                <a:ext cx="1560581" cy="1560578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4940" y="2017043"/>
                <a:ext cx="1560578" cy="1560581"/>
              </a:xfrm>
              <a:prstGeom prst="rect">
                <a:avLst/>
              </a:prstGeom>
            </p:spPr>
          </p:pic>
        </p:grpSp>
      </p:grpSp>
      <p:grpSp>
        <p:nvGrpSpPr>
          <p:cNvPr id="214" name="グループ化 213"/>
          <p:cNvGrpSpPr/>
          <p:nvPr/>
        </p:nvGrpSpPr>
        <p:grpSpPr>
          <a:xfrm>
            <a:off x="804106" y="4281258"/>
            <a:ext cx="2285104" cy="2070594"/>
            <a:chOff x="2583475" y="1720521"/>
            <a:chExt cx="4069791" cy="3687747"/>
          </a:xfrm>
        </p:grpSpPr>
        <p:sp>
          <p:nvSpPr>
            <p:cNvPr id="215" name="片側の 2 つの角を丸めた四角形 214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216" name="グループ化 215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224" name="正方形/長方形 223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217" name="正方形/長方形 216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21" name="楕円 220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22" name="楕円 221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23" name="楕円 222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下矢印 212"/>
          <p:cNvSpPr/>
          <p:nvPr/>
        </p:nvSpPr>
        <p:spPr>
          <a:xfrm rot="3703644">
            <a:off x="3471129" y="2611360"/>
            <a:ext cx="976312" cy="2176983"/>
          </a:xfrm>
          <a:prstGeom prst="downArrow">
            <a:avLst>
              <a:gd name="adj1" fmla="val 39141"/>
              <a:gd name="adj2" fmla="val 45279"/>
            </a:avLst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44000" tIns="0" rIns="0" bIns="0" rtlCol="0" anchor="ctr" anchorCtr="0"/>
          <a:lstStyle/>
          <a:p>
            <a:pPr>
              <a:lnSpc>
                <a:spcPct val="150000"/>
              </a:lnSpc>
            </a:pPr>
            <a:r>
              <a:rPr lang="en-US" altLang="ja-JP" sz="1400" dirty="0" smtClean="0">
                <a:solidFill>
                  <a:sysClr val="windowText" lastClr="000000"/>
                </a:solidFill>
                <a:latin typeface="+mn-ea"/>
              </a:rPr>
              <a:t>0.5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秒かけてポップ後</a:t>
            </a:r>
            <a:endParaRPr lang="ja-JP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2" name="正方形/長方形 231"/>
          <p:cNvSpPr/>
          <p:nvPr/>
        </p:nvSpPr>
        <p:spPr>
          <a:xfrm>
            <a:off x="366525" y="5816582"/>
            <a:ext cx="3556575" cy="967632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この時点からボタンは押せる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クリア時の走行距離を表示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➋❸の順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に</a:t>
            </a:r>
            <a:r>
              <a:rPr lang="ja-JP" altLang="en-US" sz="1400" dirty="0">
                <a:solidFill>
                  <a:sysClr val="windowText" lastClr="000000"/>
                </a:solidFill>
                <a:latin typeface="+mn-ea"/>
              </a:rPr>
              <a:t>アニメ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（スロットみたいな感じ）</a:t>
            </a:r>
            <a:endParaRPr lang="en-US" altLang="ja-JP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3" name="正方形/長方形 232"/>
          <p:cNvSpPr/>
          <p:nvPr/>
        </p:nvSpPr>
        <p:spPr>
          <a:xfrm>
            <a:off x="2406204" y="417803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4" name="正方形/長方形 233"/>
          <p:cNvSpPr/>
          <p:nvPr/>
        </p:nvSpPr>
        <p:spPr>
          <a:xfrm>
            <a:off x="2036534" y="418222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1585333" y="417803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❸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6" name="下矢印 235"/>
          <p:cNvSpPr/>
          <p:nvPr/>
        </p:nvSpPr>
        <p:spPr>
          <a:xfrm rot="16200000">
            <a:off x="3921664" y="3847320"/>
            <a:ext cx="1032157" cy="1954211"/>
          </a:xfrm>
          <a:prstGeom prst="downArrow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108000" tIns="108000" rIns="108000" bIns="108000" rtlCol="0" anchor="ctr" anchorCtr="0"/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走行距離表示後</a:t>
            </a:r>
            <a:endParaRPr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37" name="グループ化 236"/>
          <p:cNvGrpSpPr/>
          <p:nvPr/>
        </p:nvGrpSpPr>
        <p:grpSpPr>
          <a:xfrm>
            <a:off x="5651958" y="4240801"/>
            <a:ext cx="2285104" cy="2070594"/>
            <a:chOff x="2583475" y="1720521"/>
            <a:chExt cx="4069791" cy="3687747"/>
          </a:xfrm>
        </p:grpSpPr>
        <p:sp>
          <p:nvSpPr>
            <p:cNvPr id="238" name="片側の 2 つの角を丸めた四角形 237"/>
            <p:cNvSpPr/>
            <p:nvPr/>
          </p:nvSpPr>
          <p:spPr>
            <a:xfrm>
              <a:off x="2583475" y="1720521"/>
              <a:ext cx="4069791" cy="3687747"/>
            </a:xfrm>
            <a:prstGeom prst="round2SameRect">
              <a:avLst>
                <a:gd name="adj1" fmla="val 12842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239" name="グループ化 238"/>
            <p:cNvGrpSpPr/>
            <p:nvPr/>
          </p:nvGrpSpPr>
          <p:grpSpPr>
            <a:xfrm>
              <a:off x="2751692" y="1911200"/>
              <a:ext cx="3593590" cy="1365650"/>
              <a:chOff x="-5360352" y="3499282"/>
              <a:chExt cx="4696111" cy="1784634"/>
            </a:xfrm>
          </p:grpSpPr>
          <p:sp>
            <p:nvSpPr>
              <p:cNvPr id="247" name="正方形/長方形 246"/>
              <p:cNvSpPr/>
              <p:nvPr/>
            </p:nvSpPr>
            <p:spPr>
              <a:xfrm>
                <a:off x="-329931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０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-2345053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1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-1420922" y="3499282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chemeClr val="bg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5</a:t>
                </a:r>
                <a:endParaRPr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-3299312" y="4403460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☆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-2345053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-1420922" y="4403461"/>
                <a:ext cx="756681" cy="756681"/>
              </a:xfrm>
              <a:prstGeom prst="rect">
                <a:avLst/>
              </a:prstGeom>
              <a:solidFill>
                <a:srgbClr val="61B02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2000" dirty="0" smtClean="0">
                    <a:solidFill>
                      <a:schemeClr val="accent4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★</a:t>
                </a:r>
                <a:endParaRPr lang="ja-JP" altLang="en-US" sz="2000" dirty="0">
                  <a:solidFill>
                    <a:schemeClr val="accent4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-5360352" y="3648468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走行距離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-5360352" y="4507197"/>
                <a:ext cx="1987951" cy="776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72000" rIns="0" bIns="108000" rtlCol="0" anchor="ctr" anchorCtr="0"/>
              <a:lstStyle/>
              <a:p>
                <a:pPr algn="r">
                  <a:lnSpc>
                    <a:spcPct val="150000"/>
                  </a:lnSpc>
                </a:pPr>
                <a:r>
                  <a:rPr lang="ja-JP" altLang="en-US" sz="1200" dirty="0" smtClean="0">
                    <a:solidFill>
                      <a:srgbClr val="61B02C"/>
                    </a:solidFill>
                    <a:effectLst/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クリアランク</a:t>
                </a:r>
                <a:endParaRPr lang="ja-JP" altLang="en-US" sz="1200" dirty="0">
                  <a:solidFill>
                    <a:srgbClr val="61B02C"/>
                  </a:solidFill>
                  <a:effectLst/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240" name="正方形/長方形 239"/>
            <p:cNvSpPr/>
            <p:nvPr/>
          </p:nvSpPr>
          <p:spPr>
            <a:xfrm>
              <a:off x="2599134" y="3276850"/>
              <a:ext cx="4038473" cy="2131418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endParaRPr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1" name="正方形/長方形 240"/>
            <p:cNvSpPr/>
            <p:nvPr/>
          </p:nvSpPr>
          <p:spPr>
            <a:xfrm>
              <a:off x="3298785" y="3377691"/>
              <a:ext cx="3191708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次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の</a:t>
              </a:r>
              <a:r>
                <a:rPr lang="ja-JP" altLang="en-US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ステージ</a:t>
              </a: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2" name="正方形/長方形 241"/>
            <p:cNvSpPr/>
            <p:nvPr/>
          </p:nvSpPr>
          <p:spPr>
            <a:xfrm>
              <a:off x="3298784" y="4042042"/>
              <a:ext cx="3191709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やりなおす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3" name="正方形/長方形 242"/>
            <p:cNvSpPr/>
            <p:nvPr/>
          </p:nvSpPr>
          <p:spPr>
            <a:xfrm>
              <a:off x="3298784" y="4713748"/>
              <a:ext cx="3169010" cy="579033"/>
            </a:xfrm>
            <a:prstGeom prst="rect">
              <a:avLst/>
            </a:prstGeom>
            <a:solidFill>
              <a:srgbClr val="61B02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ja-JP" altLang="en-US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タイトルへ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4" name="楕円 243"/>
            <p:cNvSpPr/>
            <p:nvPr/>
          </p:nvSpPr>
          <p:spPr>
            <a:xfrm>
              <a:off x="2751692" y="3446129"/>
              <a:ext cx="442155" cy="4421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86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5" name="楕円 244"/>
            <p:cNvSpPr/>
            <p:nvPr/>
          </p:nvSpPr>
          <p:spPr>
            <a:xfrm>
              <a:off x="2751692" y="4110480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6" name="楕円 245"/>
            <p:cNvSpPr/>
            <p:nvPr/>
          </p:nvSpPr>
          <p:spPr>
            <a:xfrm>
              <a:off x="2751692" y="4759374"/>
              <a:ext cx="442155" cy="44215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72000" rIns="0" bIns="108000" rtlCol="0" anchor="ctr" anchorCtr="0"/>
            <a:lstStyle/>
            <a:p>
              <a:pPr algn="ctr"/>
              <a:endParaRPr lang="ja-JP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5" name="正方形/長方形 254"/>
          <p:cNvSpPr/>
          <p:nvPr/>
        </p:nvSpPr>
        <p:spPr>
          <a:xfrm>
            <a:off x="4957345" y="6007257"/>
            <a:ext cx="3652883" cy="608274"/>
          </a:xfrm>
          <a:prstGeom prst="rect">
            <a:avLst/>
          </a:prstGeom>
          <a:solidFill>
            <a:srgbClr val="92D050">
              <a:alpha val="90000"/>
            </a:srgbClr>
          </a:solidFill>
          <a:ln w="25400" cap="rnd" cmpd="sng">
            <a:solidFill>
              <a:schemeClr val="accent6">
                <a:lumMod val="50000"/>
              </a:schemeClr>
            </a:solidFill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走行距離を基にスコアを表示</a:t>
            </a:r>
            <a:endParaRPr lang="en-US" altLang="ja-JP" sz="1400" dirty="0" smtClean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+mn-ea"/>
              </a:rPr>
              <a:t>➊➋❸の順にアニメ</a:t>
            </a:r>
            <a:endParaRPr lang="en-US" altLang="ja-JP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6" name="正方形/長方形 255"/>
          <p:cNvSpPr/>
          <p:nvPr/>
        </p:nvSpPr>
        <p:spPr>
          <a:xfrm>
            <a:off x="7370403" y="457286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➊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7" name="正方形/長方形 256"/>
          <p:cNvSpPr/>
          <p:nvPr/>
        </p:nvSpPr>
        <p:spPr>
          <a:xfrm>
            <a:off x="7000733" y="457705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➋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8" name="正方形/長方形 257"/>
          <p:cNvSpPr/>
          <p:nvPr/>
        </p:nvSpPr>
        <p:spPr>
          <a:xfrm>
            <a:off x="6549532" y="4572866"/>
            <a:ext cx="276819" cy="308610"/>
          </a:xfrm>
          <a:prstGeom prst="rect">
            <a:avLst/>
          </a:prstGeom>
          <a:noFill/>
          <a:ln w="25400" cap="rnd" cmpd="sng">
            <a:noFill/>
            <a:round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❸</a:t>
            </a:r>
            <a:endParaRPr lang="en-US" altLang="ja-JP" dirty="0" smtClean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5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yPreset000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wrap="none" lIns="0" tIns="0" rIns="0" bIns="0" rtlCol="0" anchor="ctr" anchorCtr="0"/>
      <a:lstStyle>
        <a:defPPr>
          <a:defRPr sz="10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lphaBetar000" id="{EFC8284D-162B-40C2-B66E-B2F4FDA7C050}" vid="{11C86A7A-AFBC-44DC-990E-856591843E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ProposalTemplate</Template>
  <TotalTime>1615</TotalTime>
  <Words>696</Words>
  <Application>Microsoft Office PowerPoint</Application>
  <PresentationFormat>画面に合わせる (4:3)</PresentationFormat>
  <Paragraphs>187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HGP創英角ｺﾞｼｯｸUB</vt:lpstr>
      <vt:lpstr>HG創英角ﾎﾟｯﾌﾟ体</vt:lpstr>
      <vt:lpstr>Meiryo UI</vt:lpstr>
      <vt:lpstr>UD デジタル 教科書体 NP-B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Windows User</cp:lastModifiedBy>
  <cp:revision>136</cp:revision>
  <dcterms:created xsi:type="dcterms:W3CDTF">2019-07-19T13:30:32Z</dcterms:created>
  <dcterms:modified xsi:type="dcterms:W3CDTF">2019-08-01T18:27:49Z</dcterms:modified>
</cp:coreProperties>
</file>